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1.svg" ContentType="image/svg+xml"/>
  <Override PartName="/ppt/media/image73.svg" ContentType="image/svg+xml"/>
  <Override PartName="/ppt/media/image7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85" d="100"/>
          <a:sy n="85" d="100"/>
        </p:scale>
        <p:origin x="590"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50</c:v>
                </c:pt>
                <c:pt idx="1">
                  <c:v>40</c:v>
                </c:pt>
                <c:pt idx="2">
                  <c:v>49</c:v>
                </c:pt>
                <c:pt idx="3">
                  <c:v>50</c:v>
                </c:pt>
                <c:pt idx="4">
                  <c:v>46</c:v>
                </c:pt>
                <c:pt idx="5">
                  <c:v>49</c:v>
                </c:pt>
                <c:pt idx="6">
                  <c:v>45</c:v>
                </c:pt>
                <c:pt idx="7">
                  <c:v>43</c:v>
                </c:pt>
                <c:pt idx="8">
                  <c:v>42</c:v>
                </c:pt>
                <c:pt idx="9">
                  <c:v>41</c:v>
                </c:pt>
                <c:pt idx="10">
                  <c:v>43</c:v>
                </c:pt>
                <c:pt idx="11">
                  <c:v>41</c:v>
                </c:pt>
                <c:pt idx="12">
                  <c:v>48</c:v>
                </c:pt>
                <c:pt idx="13">
                  <c:v>45</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31</c:v>
                </c:pt>
                <c:pt idx="1">
                  <c:v>25</c:v>
                </c:pt>
                <c:pt idx="2">
                  <c:v>28</c:v>
                </c:pt>
                <c:pt idx="3">
                  <c:v>33</c:v>
                </c:pt>
                <c:pt idx="4">
                  <c:v>34</c:v>
                </c:pt>
                <c:pt idx="5">
                  <c:v>25</c:v>
                </c:pt>
                <c:pt idx="6">
                  <c:v>32</c:v>
                </c:pt>
                <c:pt idx="7">
                  <c:v>28</c:v>
                </c:pt>
                <c:pt idx="8">
                  <c:v>34</c:v>
                </c:pt>
                <c:pt idx="9">
                  <c:v>26</c:v>
                </c:pt>
                <c:pt idx="10">
                  <c:v>25</c:v>
                </c:pt>
                <c:pt idx="11">
                  <c:v>25</c:v>
                </c:pt>
                <c:pt idx="12">
                  <c:v>34</c:v>
                </c:pt>
                <c:pt idx="13">
                  <c:v>26</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15</c:v>
                </c:pt>
                <c:pt idx="1">
                  <c:v>23</c:v>
                </c:pt>
                <c:pt idx="2">
                  <c:v>21</c:v>
                </c:pt>
                <c:pt idx="3">
                  <c:v>25</c:v>
                </c:pt>
                <c:pt idx="4">
                  <c:v>16</c:v>
                </c:pt>
                <c:pt idx="5">
                  <c:v>25</c:v>
                </c:pt>
                <c:pt idx="6">
                  <c:v>25</c:v>
                </c:pt>
                <c:pt idx="7">
                  <c:v>21</c:v>
                </c:pt>
                <c:pt idx="8">
                  <c:v>25</c:v>
                </c:pt>
                <c:pt idx="9">
                  <c:v>16</c:v>
                </c:pt>
                <c:pt idx="10">
                  <c:v>15</c:v>
                </c:pt>
                <c:pt idx="11">
                  <c:v>24</c:v>
                </c:pt>
                <c:pt idx="12">
                  <c:v>23</c:v>
                </c:pt>
                <c:pt idx="13">
                  <c:v>24</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42</c:v>
                </c:pt>
                <c:pt idx="1">
                  <c:v>46</c:v>
                </c:pt>
                <c:pt idx="2">
                  <c:v>46</c:v>
                </c:pt>
                <c:pt idx="3">
                  <c:v>42</c:v>
                </c:pt>
                <c:pt idx="4">
                  <c:v>48</c:v>
                </c:pt>
                <c:pt idx="5">
                  <c:v>50</c:v>
                </c:pt>
                <c:pt idx="6">
                  <c:v>49</c:v>
                </c:pt>
                <c:pt idx="7">
                  <c:v>47</c:v>
                </c:pt>
                <c:pt idx="8">
                  <c:v>41</c:v>
                </c:pt>
                <c:pt idx="9">
                  <c:v>46</c:v>
                </c:pt>
                <c:pt idx="10">
                  <c:v>40</c:v>
                </c:pt>
                <c:pt idx="11">
                  <c:v>42</c:v>
                </c:pt>
                <c:pt idx="12">
                  <c:v>48</c:v>
                </c:pt>
                <c:pt idx="13">
                  <c:v>41</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28</c:v>
                </c:pt>
                <c:pt idx="1">
                  <c:v>28</c:v>
                </c:pt>
                <c:pt idx="2">
                  <c:v>33</c:v>
                </c:pt>
                <c:pt idx="3">
                  <c:v>31</c:v>
                </c:pt>
                <c:pt idx="4">
                  <c:v>33</c:v>
                </c:pt>
                <c:pt idx="5">
                  <c:v>33</c:v>
                </c:pt>
                <c:pt idx="6">
                  <c:v>34</c:v>
                </c:pt>
                <c:pt idx="7">
                  <c:v>35</c:v>
                </c:pt>
                <c:pt idx="8">
                  <c:v>29</c:v>
                </c:pt>
                <c:pt idx="9">
                  <c:v>28</c:v>
                </c:pt>
                <c:pt idx="10">
                  <c:v>34</c:v>
                </c:pt>
                <c:pt idx="11">
                  <c:v>32</c:v>
                </c:pt>
                <c:pt idx="12">
                  <c:v>29</c:v>
                </c:pt>
                <c:pt idx="13">
                  <c:v>35</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17</c:v>
                </c:pt>
                <c:pt idx="1">
                  <c:v>22</c:v>
                </c:pt>
                <c:pt idx="2">
                  <c:v>24</c:v>
                </c:pt>
                <c:pt idx="3">
                  <c:v>23</c:v>
                </c:pt>
                <c:pt idx="4">
                  <c:v>22</c:v>
                </c:pt>
                <c:pt idx="5">
                  <c:v>18</c:v>
                </c:pt>
                <c:pt idx="6">
                  <c:v>25</c:v>
                </c:pt>
                <c:pt idx="7">
                  <c:v>21</c:v>
                </c:pt>
                <c:pt idx="8">
                  <c:v>23</c:v>
                </c:pt>
                <c:pt idx="9">
                  <c:v>16</c:v>
                </c:pt>
                <c:pt idx="10">
                  <c:v>25</c:v>
                </c:pt>
                <c:pt idx="11">
                  <c:v>24</c:v>
                </c:pt>
                <c:pt idx="12">
                  <c:v>24</c:v>
                </c:pt>
                <c:pt idx="13">
                  <c:v>17</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49</c:v>
                </c:pt>
                <c:pt idx="1">
                  <c:v>48</c:v>
                </c:pt>
                <c:pt idx="2">
                  <c:v>43</c:v>
                </c:pt>
                <c:pt idx="3">
                  <c:v>40</c:v>
                </c:pt>
                <c:pt idx="4">
                  <c:v>44</c:v>
                </c:pt>
                <c:pt idx="5">
                  <c:v>43</c:v>
                </c:pt>
                <c:pt idx="6">
                  <c:v>45</c:v>
                </c:pt>
                <c:pt idx="7">
                  <c:v>41</c:v>
                </c:pt>
                <c:pt idx="8">
                  <c:v>42</c:v>
                </c:pt>
                <c:pt idx="9">
                  <c:v>44</c:v>
                </c:pt>
                <c:pt idx="10">
                  <c:v>50</c:v>
                </c:pt>
                <c:pt idx="11">
                  <c:v>42</c:v>
                </c:pt>
                <c:pt idx="12">
                  <c:v>50</c:v>
                </c:pt>
                <c:pt idx="13">
                  <c:v>41</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33</c:v>
                </c:pt>
                <c:pt idx="1">
                  <c:v>31</c:v>
                </c:pt>
                <c:pt idx="2">
                  <c:v>26</c:v>
                </c:pt>
                <c:pt idx="3">
                  <c:v>34</c:v>
                </c:pt>
                <c:pt idx="4">
                  <c:v>30</c:v>
                </c:pt>
                <c:pt idx="5">
                  <c:v>25</c:v>
                </c:pt>
                <c:pt idx="6">
                  <c:v>27</c:v>
                </c:pt>
                <c:pt idx="7">
                  <c:v>33</c:v>
                </c:pt>
                <c:pt idx="8">
                  <c:v>33</c:v>
                </c:pt>
                <c:pt idx="9">
                  <c:v>26</c:v>
                </c:pt>
                <c:pt idx="10">
                  <c:v>35</c:v>
                </c:pt>
                <c:pt idx="11">
                  <c:v>34</c:v>
                </c:pt>
                <c:pt idx="12">
                  <c:v>35</c:v>
                </c:pt>
                <c:pt idx="13">
                  <c:v>30</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15</c:v>
                </c:pt>
                <c:pt idx="1">
                  <c:v>24</c:v>
                </c:pt>
                <c:pt idx="2">
                  <c:v>19</c:v>
                </c:pt>
                <c:pt idx="3">
                  <c:v>24</c:v>
                </c:pt>
                <c:pt idx="4">
                  <c:v>20</c:v>
                </c:pt>
                <c:pt idx="5">
                  <c:v>19</c:v>
                </c:pt>
                <c:pt idx="6">
                  <c:v>15</c:v>
                </c:pt>
                <c:pt idx="7">
                  <c:v>15</c:v>
                </c:pt>
                <c:pt idx="8">
                  <c:v>21</c:v>
                </c:pt>
                <c:pt idx="9">
                  <c:v>16</c:v>
                </c:pt>
                <c:pt idx="10">
                  <c:v>16</c:v>
                </c:pt>
                <c:pt idx="11">
                  <c:v>21</c:v>
                </c:pt>
                <c:pt idx="12">
                  <c:v>19</c:v>
                </c:pt>
                <c:pt idx="13">
                  <c:v>21</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5.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 Id="rId4" Type="http://schemas.microsoft.com/office/2007/relationships/hdphoto" Target="../media/hdphoto6.wdp"/><Relationship Id="rId5" Type="http://schemas.openxmlformats.org/officeDocument/2006/relationships/image" Target="../media/image38.png"/><Relationship Id="rId6"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image" Target="../media/image46.png"/><Relationship Id="rId5" Type="http://schemas.microsoft.com/office/2007/relationships/hdphoto" Target="../media/hdphoto9.wdp"/><Relationship Id="rId6"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4.png"/><Relationship Id="rId4" Type="http://schemas.microsoft.com/office/2007/relationships/hdphoto" Target="../media/hdphoto7.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2.png"/><Relationship Id="rId3" Type="http://schemas.microsoft.com/office/2007/relationships/hdphoto" Target="../media/hdphoto10.wdp"/><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3.png"/><Relationship Id="rId4" Type="http://schemas.microsoft.com/office/2007/relationships/hdphoto" Target="../media/hdphoto1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microsoft.com/office/2007/relationships/hdphoto" Target="../media/hdphoto1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microsoft.com/office/2007/relationships/hdphoto" Target="../media/hdphoto13.wdp"/><Relationship Id="rId4" Type="http://schemas.openxmlformats.org/officeDocument/2006/relationships/image" Target="../media/image4.png"/><Relationship Id="rId5" Type="http://schemas.openxmlformats.org/officeDocument/2006/relationships/image" Target="../media/image56.png"/><Relationship Id="rId6" Type="http://schemas.openxmlformats.org/officeDocument/2006/relationships/image" Target="../media/image57.GIF"/><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14.wdp"/><Relationship Id="rId11" Type="http://schemas.openxmlformats.org/officeDocument/2006/relationships/image" Target="../media/image61.png"/><Relationship Id="rId12" Type="http://schemas.microsoft.com/office/2007/relationships/hdphoto" Target="../media/hdphoto15.wdp"/><Relationship Id="rId13" Type="http://schemas.openxmlformats.org/officeDocument/2006/relationships/image" Target="../media/image62.png"/><Relationship Id="rId14" Type="http://schemas.microsoft.com/office/2007/relationships/hdphoto" Target="../media/hdphoto16.wdp"/><Relationship Id="rId15" Type="http://schemas.openxmlformats.org/officeDocument/2006/relationships/image" Target="../media/image63.png"/><Relationship Id="rId16"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7.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8.png"/><Relationship Id="rId7" Type="http://schemas.openxmlformats.org/officeDocument/2006/relationships/hyperlink" Target="https://www.facebook.com/STI4SDG/" TargetMode="External"/><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svg"/><Relationship Id="rId11" Type="http://schemas.openxmlformats.org/officeDocument/2006/relationships/image" Target="../media/image72.png"/><Relationship Id="rId12" Type="http://schemas.openxmlformats.org/officeDocument/2006/relationships/image" Target="../media/image73.svg"/><Relationship Id="rId13" Type="http://schemas.openxmlformats.org/officeDocument/2006/relationships/image" Target="../media/image74.png"/><Relationship Id="rId14" Type="http://schemas.openxmlformats.org/officeDocument/2006/relationships/image" Target="../media/image7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Institute of Electrical and Electronics Engineers Robotics and Automation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American Society of Mechanical Engineers</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International Transport Forum</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Transportation Engineering, Part A: Systems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global Robotaxi market is experiencing exponential growth, driven by significant advancements in autonomous vehicle technology and supportive government initiatives. Several key players such as Waymo, Tesla, and Cruise are leading the innovative developments, contributing to the market expansion. Increased adoption in urban areas due to their efficiency and convenience also fuels market growth. Trends include enhanced smart infrastructural developments and simplistic ride-hailing interfaces. However, technical challenges and safety concerns pose potential restrictions. Nonetheless, the future outlook is optimistic, with the expectation of improved regulations, advanced integration of AI, and widespread acceptance, promising steady growth in the global Robotaxi market.</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071537"/>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The global robotaxi market is buoyed significantly by accelerated developments in augmented reality, Artificial intelligence, LiDAR, and other innovative technologies. Proliferation in self-driving vehicles technology, coupled with robust sensor systems facilitating 360-degree awareness around the vehicle at all times, contribute to the growth. The integration of advanced technologies has allowed these vehicles to perform complex tasks with more accuracy, efficacy, and safety, paving the way for the expansion of the robotaxi market.
Government Support and Infrastructure Development: The role of government is central in fostering the growth of the robotaxi market. Governments worldwide are actively introducing regulatory changes to accommodate the integration of autonomous vehicles. Moreover, investments in smart city projects and infrastructure reforms such as setting up high-speed 5G networks, and autonomous vehicle testing zones equip cities to support the required ecosystem for robotaxis, thus catalyzing the market growth.</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96992"/>
            <a:ext cx="6013807" cy="3221237"/>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675768" y="1632311"/>
            <a:ext cx="6716172" cy="3221237"/>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7533870" y="4581586"/>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ROBOTAXI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8895942" y="4581585"/>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ROBOTAXI MARKET,2032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4"/>
          <a:stretch>
            <a:fillRect/>
          </a:stretch>
        </p:blipFill>
        <p:spPr>
          <a:xfrm>
            <a:off x="7963043" y="1537739"/>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95300" y="808434"/>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64508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51086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07970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49026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6" name="TextBox 5">
            <a:extLst>
              <a:ext uri="{FF2B5EF4-FFF2-40B4-BE49-F238E27FC236}">
                <a16:creationId xmlns:a16="http://schemas.microsoft.com/office/drawing/2014/main" id="{7BAA96CD-19E6-155E-7C32-577DF97EF73C}"/>
              </a:ext>
            </a:extLst>
          </p:cNvPr>
          <p:cNvSpPr txBox="1"/>
          <p:nvPr/>
        </p:nvSpPr>
        <p:spPr>
          <a:xfrm>
            <a:off x="732184" y="113787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6223986" y="113787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2" cstate="print"/>
          <a:stretch>
            <a:fillRect/>
          </a:stretch>
        </p:blipFill>
        <p:spPr>
          <a:xfrm>
            <a:off x="728870" y="1425093"/>
            <a:ext cx="5342888" cy="3173411"/>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3" cstate="print"/>
          <a:stretch>
            <a:fillRect/>
          </a:stretch>
        </p:blipFill>
        <p:spPr>
          <a:xfrm>
            <a:off x="6252764" y="1531110"/>
            <a:ext cx="5342888" cy="3067394"/>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demand for autonomous vehicles has been building dramatically, and this surge is a notable driver in the growth of the robotaxi market. With technological improvements unfolding every day, including advancements in Machine Learning and Artificial Intelligence, self-driving taxis are becoming a reality. Autonomous vehicles exemplify the promise of safer and more efficient transportation. For instance, Waymo, a project by Google’s parent company Alphabet, has started a fully automated ride-hailing service in Phoenix, Arizona, proving the increased demand and willingness to adopt autonomous cabs.
Moreover, the necessity for greener and more sustainable modes of transport has further enhanced this demand. Many robotaxis are electric, offering a much-needed alternative to conventional fuel-driven vehicles. People are becoming increasingly conscious of their transportation choices' environmental impacts and look to electrically powered self-driving taxis as a solution. International commitments to reduce greenhouse gas emissions, such as the Paris Agreement, also indirectly contribute to increased demand for sustainable transportation options like electric robotaxis. Tesla is a prime example of a company putting these ideas into practice by integrating autonomous driving capabilities into their electric vehicles.
Furthermore, urbanization and increasing traffic congestion in major cities worldwide create demand for smart mobility solutions, including robotaxis. Cities like San Francisco and Singapore are actively exploring autonomous cabs as an alternative to traditional public transport systems. Autonomous cabs hold the potential to enhance the efficiency of road network usage and reduce congestion. By offering shared autonomous rides, fewer vehicles would be on the streets, creating a smoother flow of traffic. Hence, the growth of cities worldwide and higher density populations infers a greater demand for effective transportation, thereby leading to an increase in the robotaxi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Growing Demand for Autonomous Vehicles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Regulation is one of the central challenges that the global robo-taxi market faces. Autonomous vehicles, including robo-taxis, are still relatively new. Because of this novelty, many countries and cities do not yet have the necessary laws and guidelines in place to govern these vehicles. In many instances, they simply do not fit into existing frameworks. For instance, who is to blame if an autonomous taxi is involved in an accident? Is it the operator of the vehicle or the manufacturer? These type of questions are currently being figured out by lawmakers globally, slowing down the adoption of robo-taxis. For example, Uber's self-driving car project was halted in California due to inadequate permits.
Another significant restraint is safety concerns. While the technology behind robo-taxis is advancing quickly, there have been a number of high-profile accidents involving self-driving cars. This has led to a degree of public wariness about the safety of these vehicles. Despite the fact that robo-taxi providers, such as Waymo and Cruise, are making every effort to ensure their vehicles are safe, incidents like the fatal Uber self-driving car crash in Arizona in 2018 have dented public confidence. Until such fears are allayed, adoption of robo-taxis could be slow.
Even as technology improves, these two key restraints - regulation and safety concerns - will continue to pose challenges. While lawmakers work to craft the necessary regulations, companies in the robo-taxi market must redouble their efforts to convince the public of the safety and reliability of their services. These measures will be crucial in overcoming the restraints currently hindering the expansion of the global robo-taxi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Regulatory Hurdles and Safety Concerns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
        <p:nvSpPr>
          <p:cNvPr id="10" name="Title 1">
            <a:extLst>
              <a:ext uri="{FF2B5EF4-FFF2-40B4-BE49-F238E27FC236}">
                <a16:creationId xmlns:a16="http://schemas.microsoft.com/office/drawing/2014/main" id="{0D563107-E7AE-4180-BF86-DFAD5069183A}"/>
              </a:ext>
            </a:extLst>
          </p:cNvPr>
          <p:cNvSpPr txBox="1">
            <a:spLocks/>
          </p:cNvSpPr>
          <p:nvPr/>
        </p:nvSpPr>
        <p:spPr>
          <a:xfrm>
            <a:off x="400050" y="2066512"/>
            <a:ext cx="7029450" cy="88982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IN" sz="3600" b="1" kern="1200" dirty="0">
                <a:solidFill>
                  <a:schemeClr val="accent1">
                    <a:lumMod val="50000"/>
                  </a:schemeClr>
                </a:solidFill>
                <a:latin typeface="+mj-lt"/>
                <a:ea typeface="+mj-ea"/>
                <a:cs typeface="+mj-cs"/>
              </a:defRPr>
            </a:lvl1pPr>
          </a:lstStyle>
          <a:p>
            <a:pPr>
              <a:lnSpc>
                <a:spcPct val="100000"/>
              </a:lnSpc>
            </a:pPr>
            <a:r>
              <a:rPr lang="en-US">
                <a:solidFill>
                  <a:schemeClr val="accent1"/>
                </a:solidFill>
              </a:rPr>
              <a:t>KEY MARKET INSIGHTS</a:t>
            </a:r>
          </a:p>
        </p:txBody>
      </p:sp>
      <p:cxnSp>
        <p:nvCxnSpPr>
          <p:cNvPr id="11" name="Straight Connector 10">
            <a:extLst>
              <a:ext uri="{FF2B5EF4-FFF2-40B4-BE49-F238E27FC236}">
                <a16:creationId xmlns:a16="http://schemas.microsoft.com/office/drawing/2014/main" id="{11CD8FC6-D39B-4766-AA41-1036DF948607}"/>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25D49B1-77A8-416D-9C42-8DF1E7292426}"/>
              </a:ext>
            </a:extLst>
          </p:cNvPr>
          <p:cNvSpPr txBox="1"/>
          <p:nvPr/>
        </p:nvSpPr>
        <p:spPr>
          <a:xfrm>
            <a:off x="400050" y="2788951"/>
            <a:ext cx="3738516" cy="1692771"/>
          </a:xfrm>
          <a:prstGeom prst="rect">
            <a:avLst/>
          </a:prstGeom>
          <a:noFill/>
        </p:spPr>
        <p:txBody>
          <a:bodyPr wrap="square">
            <a:spAutoFit/>
          </a:bodyPr>
          <a:lstStyle/>
          <a:p>
            <a:pPr>
              <a:spcBef>
                <a:spcPts val="400"/>
              </a:spcBef>
            </a:pPr>
            <a:r>
              <a:rPr lang="en-US" sz="1200" b="1" dirty="0"/>
              <a:t>Key Success Factors in the Robotaxi Market</a:t>
            </a:r>
            <a:endParaRPr lang="en-IN" sz="1200" b="1" dirty="0"/>
          </a:p>
          <a:p>
            <a:pPr>
              <a:spcBef>
                <a:spcPts val="400"/>
              </a:spcBef>
            </a:pPr>
            <a:r>
              <a:rPr lang="en-US" sz="1200" b="1" dirty="0"/>
              <a:t>Market Impacting Factors</a:t>
            </a:r>
            <a:endParaRPr lang="en-IN" sz="1200" b="1" dirty="0"/>
          </a:p>
          <a:p>
            <a:pPr>
              <a:spcBef>
                <a:spcPts val="400"/>
              </a:spcBef>
            </a:pPr>
            <a:r>
              <a:rPr lang="en-US" sz="1200" b="1" dirty="0"/>
              <a:t>Top Investment &amp; White Spaces Opportunity</a:t>
            </a:r>
            <a:endParaRPr lang="en-IN" sz="1200" b="1" dirty="0"/>
          </a:p>
          <a:p>
            <a:pPr>
              <a:spcBef>
                <a:spcPts val="400"/>
              </a:spcBef>
            </a:pPr>
            <a:r>
              <a:rPr lang="en-US" sz="1200" b="1" dirty="0"/>
              <a:t>Ecosystem of the Market</a:t>
            </a:r>
            <a:endParaRPr lang="en-IN" sz="1200" b="1" dirty="0"/>
          </a:p>
          <a:p>
            <a:pPr>
              <a:spcBef>
                <a:spcPts val="400"/>
              </a:spcBef>
            </a:pPr>
            <a:r>
              <a:rPr lang="en-US" sz="1200" b="1" dirty="0"/>
              <a:t>Market Attractiveness Index, 2024</a:t>
            </a:r>
            <a:endParaRPr lang="en-IN" sz="1200" b="1" dirty="0"/>
          </a:p>
          <a:p>
            <a:pPr>
              <a:spcBef>
                <a:spcPts val="400"/>
              </a:spcBef>
            </a:pPr>
            <a:r>
              <a:rPr lang="en-US" sz="1200" b="1" dirty="0"/>
              <a:t>PESTEL Analysis</a:t>
            </a:r>
            <a:endParaRPr lang="en-IN" sz="1200" b="1" dirty="0"/>
          </a:p>
          <a:p>
            <a:pPr>
              <a:spcBef>
                <a:spcPts val="400"/>
              </a:spcBef>
            </a:pPr>
            <a:r>
              <a:rPr lang="en-US" sz="1200" b="1" dirty="0"/>
              <a:t>Value Chain Analysis</a:t>
            </a:r>
            <a:endParaRPr lang="en-IN" sz="1200" b="1" dirty="0"/>
          </a:p>
        </p:txBody>
      </p:sp>
      <p:sp>
        <p:nvSpPr>
          <p:cNvPr id="13" name="TextBox 12">
            <a:extLst>
              <a:ext uri="{FF2B5EF4-FFF2-40B4-BE49-F238E27FC236}">
                <a16:creationId xmlns:a16="http://schemas.microsoft.com/office/drawing/2014/main" id="{73863466-EB46-4849-B2C9-81D197F09C58}"/>
              </a:ext>
            </a:extLst>
          </p:cNvPr>
          <p:cNvSpPr txBox="1"/>
          <p:nvPr/>
        </p:nvSpPr>
        <p:spPr>
          <a:xfrm>
            <a:off x="4060825" y="2788950"/>
            <a:ext cx="3051083" cy="1641475"/>
          </a:xfrm>
          <a:prstGeom prst="rect">
            <a:avLst/>
          </a:prstGeom>
          <a:noFill/>
        </p:spPr>
        <p:txBody>
          <a:bodyPr wrap="square">
            <a:spAutoFit/>
          </a:bodyPr>
          <a:lstStyle/>
          <a:p>
            <a:pPr>
              <a:spcBef>
                <a:spcPts val="400"/>
              </a:spcBef>
            </a:pPr>
            <a:r>
              <a:rPr lang="en-US" sz="1200" b="1" dirty="0"/>
              <a:t>Pricing Analysis</a:t>
            </a:r>
            <a:endParaRPr lang="en-IN" sz="1200" b="1" dirty="0"/>
          </a:p>
          <a:p>
            <a:pPr>
              <a:spcBef>
                <a:spcPts val="400"/>
              </a:spcBef>
            </a:pPr>
            <a:r>
              <a:rPr lang="en-US" sz="1200" b="1" dirty="0"/>
              <a:t>Case Studies</a:t>
            </a:r>
            <a:endParaRPr lang="en-IN" sz="1200" b="1" dirty="0"/>
          </a:p>
          <a:p>
            <a:pPr>
              <a:spcBef>
                <a:spcPts val="400"/>
              </a:spcBef>
            </a:pPr>
            <a:r>
              <a:rPr lang="en-US" sz="1200" b="1" dirty="0"/>
              <a:t>Regulations, Certifications, and Guidelines</a:t>
            </a:r>
            <a:endParaRPr lang="en-IN" sz="1200" b="1" dirty="0"/>
          </a:p>
          <a:p>
            <a:pPr>
              <a:spcBef>
                <a:spcPts val="400"/>
              </a:spcBef>
            </a:pPr>
            <a:r>
              <a:rPr lang="en-US" sz="1200" b="1" dirty="0"/>
              <a:t>Patent Analysis</a:t>
            </a:r>
            <a:endParaRPr lang="en-IN" sz="1200" b="1" dirty="0"/>
          </a:p>
          <a:p>
            <a:pPr>
              <a:spcBef>
                <a:spcPts val="400"/>
              </a:spcBef>
            </a:pPr>
            <a:r>
              <a:rPr lang="en-US" sz="1200" b="1" dirty="0"/>
              <a:t>Consumer Buying Behavior Analysis</a:t>
            </a:r>
            <a:endParaRPr lang="en-IN" sz="1200" b="1" dirty="0"/>
          </a:p>
          <a:p>
            <a:pPr>
              <a:spcBef>
                <a:spcPts val="400"/>
              </a:spcBef>
            </a:pPr>
            <a:r>
              <a:rPr lang="en-IN" sz="1200" b="1" dirty="0"/>
              <a:t>Technology Analysis</a:t>
            </a:r>
            <a:endParaRPr lang="en-US" sz="1000" b="1" dirty="0">
              <a:solidFill>
                <a:srgbClr val="000000"/>
              </a:solidFill>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graphicFrame>
        <p:nvGraphicFramePr>
          <p:cNvPr id="10" name="Table 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1" name="Chart 1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{{heading}} SIZE,  BY {{type_1}}, Historic Year 2019-2023 and Forecast to 2032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graphicFrame>
        <p:nvGraphicFramePr>
          <p:cNvPr id="24" name="Table 23"/>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5" name="Chart 24"/>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6"/>
          </a:graphicData>
        </a:graphic>
      </p:graphicFrame>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{{type_1}}, Historic Year 2019-2023 and Forecast to 2032 ({{cur}})</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graphicFrame>
        <p:nvGraphicFramePr>
          <p:cNvPr id="13" name="Chart 12"/>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6. Global ROBOTAXI Market Size by Vehicle Type (2019-2032)</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(2019-2032)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1">
                          <a:solidFill>
                            <a:srgbClr val="7030A0"/>
                          </a:solidFill>
                          <a:latin typeface="Pooppins"/>
                        </a:defRPr>
                      </a:pPr>
                      <a:r>
                        <a:t>8. Global ROBOTAXI Market Size by Component (2019-2032)</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32">
                <a:tc>
                  <a:txBody>
                    <a:bodyPr/>
                    <a:lstStyle/>
                    <a:p>
                      <a:pPr>
                        <a:defRPr sz="1100" b="0">
                          <a:solidFill>
                            <a:srgbClr val="000000"/>
                          </a:solidFill>
                          <a:latin typeface="Pooppins"/>
                        </a:defRPr>
                      </a:pPr>
                      <a:r>
                        <a:t>          8.1. Hardware</a:t>
                      </a:r>
                    </a:p>
                  </a:txBody>
                  <a:tcPr>
                    <a:noFill/>
                    <a:lnL>
                      <a:noFill/>
                    </a:lnL>
                    <a:lnR>
                      <a:noFill/>
                    </a:lnR>
                    <a:lnT>
                      <a:noFill/>
                    </a:lnT>
                    <a:lnB>
                      <a:noFill/>
                    </a:lnB>
                  </a:tcPr>
                </a:tc>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Apple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1">
                          <a:solidFill>
                            <a:srgbClr val="7030A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32">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13.3.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13742</TotalTime>
  <Words>2452</Words>
  <Application>Microsoft Office PowerPoint</Application>
  <PresentationFormat>Widescreen</PresentationFormat>
  <Paragraphs>505</Paragraphs>
  <Slides>41</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41</vt:i4>
      </vt:variant>
    </vt:vector>
  </HeadingPairs>
  <TitlesOfParts>
    <vt:vector size="55"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PowerPoint Presentation</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94</cp:revision>
  <dcterms:created xsi:type="dcterms:W3CDTF">2024-08-12T13:13:25Z</dcterms:created>
  <dcterms:modified xsi:type="dcterms:W3CDTF">2025-09-16T06:06:09Z</dcterms:modified>
</cp:coreProperties>
</file>